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3"/>
  </p:notesMasterIdLst>
  <p:sldIdLst>
    <p:sldId id="256" r:id="rId2"/>
    <p:sldId id="261" r:id="rId3"/>
    <p:sldId id="262" r:id="rId4"/>
    <p:sldId id="267" r:id="rId5"/>
    <p:sldId id="339" r:id="rId6"/>
    <p:sldId id="340" r:id="rId7"/>
    <p:sldId id="341" r:id="rId8"/>
    <p:sldId id="343" r:id="rId9"/>
    <p:sldId id="342" r:id="rId10"/>
    <p:sldId id="344" r:id="rId11"/>
    <p:sldId id="272" r:id="rId12"/>
  </p:sldIdLst>
  <p:sldSz cx="9144000" cy="5143500" type="screen16x9"/>
  <p:notesSz cx="6858000" cy="9144000"/>
  <p:embeddedFontLst>
    <p:embeddedFont>
      <p:font typeface="Roboto Slab Light" panose="020B0604020202020204" charset="0"/>
      <p:regular r:id="rId14"/>
      <p:bold r:id="rId15"/>
    </p:embeddedFont>
    <p:embeddedFont>
      <p:font typeface="Overpass Light" panose="020B0604020202020204" charset="0"/>
      <p:regular r:id="rId16"/>
      <p:bold r:id="rId17"/>
      <p:italic r:id="rId18"/>
      <p:boldItalic r:id="rId19"/>
    </p:embeddedFont>
    <p:embeddedFont>
      <p:font typeface="Overpass" panose="020B0604020202020204" charset="0"/>
      <p:regular r:id="rId20"/>
      <p:bold r:id="rId21"/>
      <p:italic r:id="rId22"/>
      <p:boldItalic r:id="rId23"/>
    </p:embeddedFont>
    <p:embeddedFont>
      <p:font typeface="Bebas Neue" panose="020B0604020202020204" charset="0"/>
      <p:regular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42964C-33A0-4421-900B-08BF8BDDE1E3}">
  <a:tblStyle styleId="{1E42964C-33A0-4421-900B-08BF8BDDE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38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4339e58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4339e58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5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6ebedc0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6ebedc0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5066482e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85066482e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41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b47398cd5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b47398cd5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7d29277cd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7d29277cd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84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38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7" r:id="rId5"/>
    <p:sldLayoutId id="2147483658" r:id="rId6"/>
    <p:sldLayoutId id="2147483661" r:id="rId7"/>
    <p:sldLayoutId id="2147483675" r:id="rId8"/>
    <p:sldLayoutId id="2147483681" r:id="rId9"/>
    <p:sldLayoutId id="2147483686" r:id="rId10"/>
    <p:sldLayoutId id="2147483692" r:id="rId11"/>
    <p:sldLayoutId id="2147483693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4</a:t>
            </a:r>
            <a:endParaRPr dirty="0"/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1399922" y="1457249"/>
            <a:ext cx="6684021" cy="2378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/>
              <a:t>Twitter Sentiment Classification:</a:t>
            </a:r>
            <a:endParaRPr sz="3600" dirty="0">
              <a:solidFill>
                <a:schemeClr val="dk1"/>
              </a:solidFill>
            </a:endParaRPr>
          </a:p>
          <a:p>
            <a:pPr lvl="0">
              <a:buSzPts val="1100"/>
            </a:pPr>
            <a:r>
              <a:rPr lang="en" sz="3600" dirty="0">
                <a:solidFill>
                  <a:schemeClr val="lt1"/>
                </a:solidFill>
              </a:rPr>
              <a:t>apple vs google Products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97"/>
          <p:cNvPicPr preferRelativeResize="0"/>
          <p:nvPr/>
        </p:nvPicPr>
        <p:blipFill rotWithShape="1">
          <a:blip r:embed="rId3">
            <a:alphaModFix/>
          </a:blip>
          <a:srcRect l="15721" t="-274" r="17295" b="-1300"/>
          <a:stretch/>
        </p:blipFill>
        <p:spPr>
          <a:xfrm>
            <a:off x="3019425" y="-14250"/>
            <a:ext cx="6124500" cy="5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97"/>
          <p:cNvSpPr/>
          <p:nvPr/>
        </p:nvSpPr>
        <p:spPr>
          <a:xfrm>
            <a:off x="4694775" y="0"/>
            <a:ext cx="3695700" cy="47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97"/>
          <p:cNvSpPr txBox="1">
            <a:spLocks noGrp="1"/>
          </p:cNvSpPr>
          <p:nvPr>
            <p:ph type="title"/>
          </p:nvPr>
        </p:nvSpPr>
        <p:spPr>
          <a:xfrm>
            <a:off x="99299" y="1892800"/>
            <a:ext cx="2920126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Recommendations</a:t>
            </a:r>
            <a:endParaRPr sz="3200" dirty="0"/>
          </a:p>
        </p:txBody>
      </p:sp>
      <p:sp>
        <p:nvSpPr>
          <p:cNvPr id="1301" name="Google Shape;1301;p97"/>
          <p:cNvSpPr txBox="1">
            <a:spLocks noGrp="1"/>
          </p:cNvSpPr>
          <p:nvPr>
            <p:ph type="subTitle" idx="1"/>
          </p:nvPr>
        </p:nvSpPr>
        <p:spPr>
          <a:xfrm>
            <a:off x="4800600" y="105621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02" name="Google Shape;1302;p97"/>
          <p:cNvSpPr txBox="1">
            <a:spLocks noGrp="1"/>
          </p:cNvSpPr>
          <p:nvPr>
            <p:ph type="subTitle" idx="2"/>
          </p:nvPr>
        </p:nvSpPr>
        <p:spPr>
          <a:xfrm>
            <a:off x="4800600" y="1413985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Integrate this with real-time monitoring</a:t>
            </a:r>
            <a:endParaRPr dirty="0"/>
          </a:p>
        </p:txBody>
      </p:sp>
      <p:sp>
        <p:nvSpPr>
          <p:cNvPr id="1305" name="Google Shape;1305;p97"/>
          <p:cNvSpPr txBox="1">
            <a:spLocks noGrp="1"/>
          </p:cNvSpPr>
          <p:nvPr>
            <p:ph type="subTitle" idx="4"/>
          </p:nvPr>
        </p:nvSpPr>
        <p:spPr>
          <a:xfrm>
            <a:off x="4800600" y="2376503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 transformer-based models</a:t>
            </a:r>
            <a:endParaRPr dirty="0"/>
          </a:p>
        </p:txBody>
      </p:sp>
      <p:sp>
        <p:nvSpPr>
          <p:cNvPr id="1306" name="Google Shape;1306;p97"/>
          <p:cNvSpPr txBox="1">
            <a:spLocks noGrp="1"/>
          </p:cNvSpPr>
          <p:nvPr>
            <p:ph type="subTitle" idx="5"/>
          </p:nvPr>
        </p:nvSpPr>
        <p:spPr>
          <a:xfrm>
            <a:off x="4800600" y="2014539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cxnSp>
        <p:nvCxnSpPr>
          <p:cNvPr id="1307" name="Google Shape;1307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97"/>
          <p:cNvSpPr txBox="1">
            <a:spLocks noGrp="1"/>
          </p:cNvSpPr>
          <p:nvPr>
            <p:ph type="subTitle" idx="7"/>
          </p:nvPr>
        </p:nvSpPr>
        <p:spPr>
          <a:xfrm>
            <a:off x="4800600" y="344124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sentiment data to inform marketing/customer service</a:t>
            </a:r>
            <a:endParaRPr dirty="0"/>
          </a:p>
        </p:txBody>
      </p:sp>
      <p:cxnSp>
        <p:nvCxnSpPr>
          <p:cNvPr id="1309" name="Google Shape;1309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97"/>
          <p:cNvSpPr txBox="1">
            <a:spLocks noGrp="1"/>
          </p:cNvSpPr>
          <p:nvPr>
            <p:ph type="subTitle" idx="8"/>
          </p:nvPr>
        </p:nvSpPr>
        <p:spPr>
          <a:xfrm>
            <a:off x="4800600" y="297424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1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76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80"/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80"/>
          <p:cNvSpPr txBox="1">
            <a:spLocks noGrp="1"/>
          </p:cNvSpPr>
          <p:nvPr>
            <p:ph type="body" idx="1"/>
          </p:nvPr>
        </p:nvSpPr>
        <p:spPr>
          <a:xfrm>
            <a:off x="1975713" y="277650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/ q &amp; A</a:t>
            </a:r>
            <a:endParaRPr dirty="0"/>
          </a:p>
        </p:txBody>
      </p:sp>
      <p:cxnSp>
        <p:nvCxnSpPr>
          <p:cNvPr id="742" name="Google Shape;742;p80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1877352" y="961363"/>
            <a:ext cx="424014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6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</a:t>
            </a: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ubTitle" idx="1"/>
          </p:nvPr>
        </p:nvSpPr>
        <p:spPr>
          <a:xfrm>
            <a:off x="4454300" y="3773533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Viola </a:t>
            </a:r>
            <a:r>
              <a:rPr lang="en" dirty="0" err="1"/>
              <a:t>Kimitei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-Paul </a:t>
            </a:r>
            <a:r>
              <a:rPr lang="en" dirty="0" err="1"/>
              <a:t>Otuoro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-Charles </a:t>
            </a:r>
            <a:r>
              <a:rPr lang="en" dirty="0" smtClean="0"/>
              <a:t>Owiti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-Makena Odongo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863950" y="918286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Can we predict whether a tweet expresses </a:t>
            </a:r>
            <a:r>
              <a:rPr lang="en-GB" b="1" dirty="0"/>
              <a:t>positive</a:t>
            </a:r>
            <a:r>
              <a:rPr lang="en-GB" dirty="0"/>
              <a:t>, </a:t>
            </a:r>
            <a:r>
              <a:rPr lang="en-GB" b="1" dirty="0"/>
              <a:t>neutral</a:t>
            </a:r>
            <a:r>
              <a:rPr lang="en-GB" dirty="0"/>
              <a:t>, or </a:t>
            </a:r>
            <a:r>
              <a:rPr lang="en-GB" b="1" dirty="0"/>
              <a:t>negative</a:t>
            </a:r>
            <a:r>
              <a:rPr lang="en-GB" dirty="0"/>
              <a:t> sentiment about Apple or Google products?</a:t>
            </a:r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863950" y="345586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3">
            <a:alphaModFix/>
          </a:blip>
          <a:srcRect l="25751" r="25751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29;p70">
            <a:extLst>
              <a:ext uri="{FF2B5EF4-FFF2-40B4-BE49-F238E27FC236}">
                <a16:creationId xmlns:a16="http://schemas.microsoft.com/office/drawing/2014/main" id="{AB35DEBA-E648-1F75-6AA0-AEF9DF5F9EF3}"/>
              </a:ext>
            </a:extLst>
          </p:cNvPr>
          <p:cNvSpPr txBox="1">
            <a:spLocks/>
          </p:cNvSpPr>
          <p:nvPr/>
        </p:nvSpPr>
        <p:spPr>
          <a:xfrm>
            <a:off x="4889962" y="308856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GB" dirty="0"/>
              <a:t>Tweets are a concise, informal and sentiment-rich that help us understand customer satisfaction and public opinion.</a:t>
            </a:r>
          </a:p>
        </p:txBody>
      </p:sp>
      <p:sp>
        <p:nvSpPr>
          <p:cNvPr id="7" name="Google Shape;530;p70">
            <a:extLst>
              <a:ext uri="{FF2B5EF4-FFF2-40B4-BE49-F238E27FC236}">
                <a16:creationId xmlns:a16="http://schemas.microsoft.com/office/drawing/2014/main" id="{FC2C4DE2-2A33-84F9-D506-6084907C3021}"/>
              </a:ext>
            </a:extLst>
          </p:cNvPr>
          <p:cNvSpPr txBox="1">
            <a:spLocks/>
          </p:cNvSpPr>
          <p:nvPr/>
        </p:nvSpPr>
        <p:spPr>
          <a:xfrm>
            <a:off x="4889962" y="2515863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Why it matters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5"/>
          <p:cNvPicPr preferRelativeResize="0"/>
          <p:nvPr/>
        </p:nvPicPr>
        <p:blipFill rotWithShape="1">
          <a:blip r:embed="rId3">
            <a:alphaModFix/>
          </a:blip>
          <a:srcRect t="3985" b="3976"/>
          <a:stretch/>
        </p:blipFill>
        <p:spPr>
          <a:xfrm flipH="1">
            <a:off x="-20475" y="-17850"/>
            <a:ext cx="3752850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5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5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67" name="Google Shape;667;p75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Collected labelled tweets from 9000+ tweets</a:t>
            </a:r>
          </a:p>
        </p:txBody>
      </p:sp>
      <p:sp>
        <p:nvSpPr>
          <p:cNvPr id="668" name="Google Shape;668;p75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we did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5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5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75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75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74" name="Google Shape;674;p75"/>
          <p:cNvSpPr txBox="1">
            <a:spLocks noGrp="1"/>
          </p:cNvSpPr>
          <p:nvPr>
            <p:ph type="subTitle" idx="4"/>
          </p:nvPr>
        </p:nvSpPr>
        <p:spPr>
          <a:xfrm>
            <a:off x="3814725" y="2629052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Cleaned and preprocessed text using python language</a:t>
            </a:r>
            <a:endParaRPr dirty="0"/>
          </a:p>
        </p:txBody>
      </p:sp>
      <p:sp>
        <p:nvSpPr>
          <p:cNvPr id="675" name="Google Shape;675;p75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76" name="Google Shape;676;p75"/>
          <p:cNvSpPr txBox="1">
            <a:spLocks noGrp="1"/>
          </p:cNvSpPr>
          <p:nvPr>
            <p:ph type="subTitle" idx="6"/>
          </p:nvPr>
        </p:nvSpPr>
        <p:spPr>
          <a:xfrm>
            <a:off x="3814725" y="4079085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ML to predict sentiment</a:t>
            </a:r>
            <a:endParaRPr dirty="0"/>
          </a:p>
        </p:txBody>
      </p:sp>
      <p:cxnSp>
        <p:nvCxnSpPr>
          <p:cNvPr id="677" name="Google Shape;677;p75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5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5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75"/>
          <p:cNvSpPr/>
          <p:nvPr/>
        </p:nvSpPr>
        <p:spPr>
          <a:xfrm>
            <a:off x="5899419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75"/>
          <p:cNvSpPr/>
          <p:nvPr/>
        </p:nvSpPr>
        <p:spPr>
          <a:xfrm>
            <a:off x="5899419" y="2197727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75"/>
          <p:cNvSpPr/>
          <p:nvPr/>
        </p:nvSpPr>
        <p:spPr>
          <a:xfrm>
            <a:off x="5899419" y="3821054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75"/>
          <p:cNvGrpSpPr/>
          <p:nvPr/>
        </p:nvGrpSpPr>
        <p:grpSpPr>
          <a:xfrm>
            <a:off x="6006405" y="688311"/>
            <a:ext cx="356142" cy="354402"/>
            <a:chOff x="5875585" y="3981399"/>
            <a:chExt cx="479008" cy="476668"/>
          </a:xfrm>
        </p:grpSpPr>
        <p:sp>
          <p:nvSpPr>
            <p:cNvPr id="684" name="Google Shape;684;p75"/>
            <p:cNvSpPr/>
            <p:nvPr/>
          </p:nvSpPr>
          <p:spPr>
            <a:xfrm>
              <a:off x="5875585" y="3981527"/>
              <a:ext cx="436249" cy="476454"/>
            </a:xfrm>
            <a:custGeom>
              <a:avLst/>
              <a:gdLst/>
              <a:ahLst/>
              <a:cxnLst/>
              <a:rect l="l" t="t" r="r" b="b"/>
              <a:pathLst>
                <a:path w="20395" h="22272" extrusionOk="0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6177163" y="4184307"/>
              <a:ext cx="177430" cy="70788"/>
            </a:xfrm>
            <a:custGeom>
              <a:avLst/>
              <a:gdLst/>
              <a:ahLst/>
              <a:cxnLst/>
              <a:rect l="l" t="t" r="r" b="b"/>
              <a:pathLst>
                <a:path w="8295" h="3309" extrusionOk="0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962065" y="3981399"/>
              <a:ext cx="74801" cy="96480"/>
            </a:xfrm>
            <a:custGeom>
              <a:avLst/>
              <a:gdLst/>
              <a:ahLst/>
              <a:cxnLst/>
              <a:rect l="l" t="t" r="r" b="b"/>
              <a:pathLst>
                <a:path w="3497" h="4510" extrusionOk="0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6138211" y="4210277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5961979" y="4363084"/>
              <a:ext cx="74886" cy="94983"/>
            </a:xfrm>
            <a:custGeom>
              <a:avLst/>
              <a:gdLst/>
              <a:ahLst/>
              <a:cxnLst/>
              <a:rect l="l" t="t" r="r" b="b"/>
              <a:pathLst>
                <a:path w="3501" h="4440" extrusionOk="0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75"/>
          <p:cNvGrpSpPr/>
          <p:nvPr/>
        </p:nvGrpSpPr>
        <p:grpSpPr>
          <a:xfrm>
            <a:off x="6006257" y="2301742"/>
            <a:ext cx="356129" cy="351097"/>
            <a:chOff x="2161532" y="2813470"/>
            <a:chExt cx="483542" cy="476710"/>
          </a:xfrm>
        </p:grpSpPr>
        <p:sp>
          <p:nvSpPr>
            <p:cNvPr id="690" name="Google Shape;690;p75"/>
            <p:cNvSpPr/>
            <p:nvPr/>
          </p:nvSpPr>
          <p:spPr>
            <a:xfrm>
              <a:off x="2161532" y="2813470"/>
              <a:ext cx="483542" cy="476710"/>
            </a:xfrm>
            <a:custGeom>
              <a:avLst/>
              <a:gdLst/>
              <a:ahLst/>
              <a:cxnLst/>
              <a:rect l="l" t="t" r="r" b="b"/>
              <a:pathLst>
                <a:path w="22606" h="22284" extrusionOk="0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2545697" y="3177527"/>
              <a:ext cx="22887" cy="18868"/>
            </a:xfrm>
            <a:custGeom>
              <a:avLst/>
              <a:gdLst/>
              <a:ahLst/>
              <a:cxnLst/>
              <a:rect l="l" t="t" r="r" b="b"/>
              <a:pathLst>
                <a:path w="1070" h="882" extrusionOk="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75"/>
          <p:cNvGrpSpPr/>
          <p:nvPr/>
        </p:nvGrpSpPr>
        <p:grpSpPr>
          <a:xfrm>
            <a:off x="6006445" y="3923840"/>
            <a:ext cx="356165" cy="353674"/>
            <a:chOff x="5975875" y="3932657"/>
            <a:chExt cx="416860" cy="413944"/>
          </a:xfrm>
        </p:grpSpPr>
        <p:sp>
          <p:nvSpPr>
            <p:cNvPr id="693" name="Google Shape;693;p75"/>
            <p:cNvSpPr/>
            <p:nvPr/>
          </p:nvSpPr>
          <p:spPr>
            <a:xfrm>
              <a:off x="5975875" y="3932657"/>
              <a:ext cx="416860" cy="413944"/>
            </a:xfrm>
            <a:custGeom>
              <a:avLst/>
              <a:gdLst/>
              <a:ahLst/>
              <a:cxnLst/>
              <a:rect l="l" t="t" r="r" b="b"/>
              <a:pathLst>
                <a:path w="22442" h="22282" extrusionOk="0">
                  <a:moveTo>
                    <a:pt x="11390" y="871"/>
                  </a:moveTo>
                  <a:lnTo>
                    <a:pt x="10673" y="1609"/>
                  </a:lnTo>
                  <a:cubicBezTo>
                    <a:pt x="10509" y="1776"/>
                    <a:pt x="10509" y="2048"/>
                    <a:pt x="10673" y="2215"/>
                  </a:cubicBezTo>
                  <a:lnTo>
                    <a:pt x="11390" y="2956"/>
                  </a:lnTo>
                  <a:lnTo>
                    <a:pt x="8329" y="2956"/>
                  </a:lnTo>
                  <a:lnTo>
                    <a:pt x="8326" y="871"/>
                  </a:lnTo>
                  <a:close/>
                  <a:moveTo>
                    <a:pt x="7891" y="7284"/>
                  </a:moveTo>
                  <a:cubicBezTo>
                    <a:pt x="8016" y="7284"/>
                    <a:pt x="8141" y="7354"/>
                    <a:pt x="8197" y="7493"/>
                  </a:cubicBezTo>
                  <a:lnTo>
                    <a:pt x="9673" y="11143"/>
                  </a:lnTo>
                  <a:lnTo>
                    <a:pt x="9214" y="11143"/>
                  </a:lnTo>
                  <a:cubicBezTo>
                    <a:pt x="8970" y="11143"/>
                    <a:pt x="8778" y="11338"/>
                    <a:pt x="8778" y="11578"/>
                  </a:cubicBezTo>
                  <a:cubicBezTo>
                    <a:pt x="8778" y="11818"/>
                    <a:pt x="8970" y="12013"/>
                    <a:pt x="9214" y="12013"/>
                  </a:cubicBezTo>
                  <a:lnTo>
                    <a:pt x="11077" y="12013"/>
                  </a:lnTo>
                  <a:cubicBezTo>
                    <a:pt x="12508" y="12013"/>
                    <a:pt x="13761" y="12981"/>
                    <a:pt x="14116" y="14370"/>
                  </a:cubicBezTo>
                  <a:lnTo>
                    <a:pt x="15927" y="21414"/>
                  </a:lnTo>
                  <a:lnTo>
                    <a:pt x="14705" y="21414"/>
                  </a:lnTo>
                  <a:lnTo>
                    <a:pt x="13786" y="17838"/>
                  </a:lnTo>
                  <a:cubicBezTo>
                    <a:pt x="13736" y="17645"/>
                    <a:pt x="13561" y="17514"/>
                    <a:pt x="13368" y="17514"/>
                  </a:cubicBezTo>
                  <a:cubicBezTo>
                    <a:pt x="13331" y="17514"/>
                    <a:pt x="13294" y="17519"/>
                    <a:pt x="13256" y="17529"/>
                  </a:cubicBezTo>
                  <a:cubicBezTo>
                    <a:pt x="13023" y="17588"/>
                    <a:pt x="12884" y="17825"/>
                    <a:pt x="12943" y="18058"/>
                  </a:cubicBezTo>
                  <a:lnTo>
                    <a:pt x="13807" y="21414"/>
                  </a:lnTo>
                  <a:lnTo>
                    <a:pt x="1062" y="21414"/>
                  </a:lnTo>
                  <a:lnTo>
                    <a:pt x="2330" y="16756"/>
                  </a:lnTo>
                  <a:cubicBezTo>
                    <a:pt x="2546" y="15962"/>
                    <a:pt x="3270" y="15408"/>
                    <a:pt x="4095" y="15408"/>
                  </a:cubicBezTo>
                  <a:lnTo>
                    <a:pt x="7055" y="15408"/>
                  </a:lnTo>
                  <a:cubicBezTo>
                    <a:pt x="7295" y="15408"/>
                    <a:pt x="7490" y="15213"/>
                    <a:pt x="7490" y="14973"/>
                  </a:cubicBezTo>
                  <a:cubicBezTo>
                    <a:pt x="7490" y="14732"/>
                    <a:pt x="7295" y="14538"/>
                    <a:pt x="7055" y="14538"/>
                  </a:cubicBezTo>
                  <a:lnTo>
                    <a:pt x="4739" y="14538"/>
                  </a:lnTo>
                  <a:lnTo>
                    <a:pt x="7584" y="7493"/>
                  </a:lnTo>
                  <a:cubicBezTo>
                    <a:pt x="7640" y="7354"/>
                    <a:pt x="7765" y="7284"/>
                    <a:pt x="7891" y="7284"/>
                  </a:cubicBezTo>
                  <a:close/>
                  <a:moveTo>
                    <a:pt x="16261" y="12760"/>
                  </a:moveTo>
                  <a:cubicBezTo>
                    <a:pt x="16614" y="12760"/>
                    <a:pt x="16966" y="12943"/>
                    <a:pt x="17149" y="13308"/>
                  </a:cubicBezTo>
                  <a:lnTo>
                    <a:pt x="21202" y="21414"/>
                  </a:lnTo>
                  <a:lnTo>
                    <a:pt x="16825" y="21414"/>
                  </a:lnTo>
                  <a:lnTo>
                    <a:pt x="14959" y="14154"/>
                  </a:lnTo>
                  <a:cubicBezTo>
                    <a:pt x="14959" y="14148"/>
                    <a:pt x="14956" y="14144"/>
                    <a:pt x="14956" y="14137"/>
                  </a:cubicBezTo>
                  <a:cubicBezTo>
                    <a:pt x="14959" y="14130"/>
                    <a:pt x="14966" y="14123"/>
                    <a:pt x="14970" y="14113"/>
                  </a:cubicBezTo>
                  <a:lnTo>
                    <a:pt x="15373" y="13308"/>
                  </a:lnTo>
                  <a:cubicBezTo>
                    <a:pt x="15556" y="12943"/>
                    <a:pt x="15909" y="12760"/>
                    <a:pt x="16261" y="12760"/>
                  </a:cubicBezTo>
                  <a:close/>
                  <a:moveTo>
                    <a:pt x="12422" y="0"/>
                  </a:moveTo>
                  <a:cubicBezTo>
                    <a:pt x="12420" y="0"/>
                    <a:pt x="12419" y="0"/>
                    <a:pt x="12417" y="0"/>
                  </a:cubicBezTo>
                  <a:lnTo>
                    <a:pt x="7894" y="0"/>
                  </a:lnTo>
                  <a:cubicBezTo>
                    <a:pt x="7654" y="0"/>
                    <a:pt x="7459" y="192"/>
                    <a:pt x="7459" y="435"/>
                  </a:cubicBezTo>
                  <a:lnTo>
                    <a:pt x="7459" y="6494"/>
                  </a:lnTo>
                  <a:cubicBezTo>
                    <a:pt x="7149" y="6612"/>
                    <a:pt x="6905" y="6856"/>
                    <a:pt x="6780" y="7166"/>
                  </a:cubicBezTo>
                  <a:lnTo>
                    <a:pt x="3796" y="14551"/>
                  </a:lnTo>
                  <a:cubicBezTo>
                    <a:pt x="2699" y="14677"/>
                    <a:pt x="1787" y="15457"/>
                    <a:pt x="1494" y="16526"/>
                  </a:cubicBezTo>
                  <a:lnTo>
                    <a:pt x="77" y="21731"/>
                  </a:lnTo>
                  <a:cubicBezTo>
                    <a:pt x="0" y="22010"/>
                    <a:pt x="209" y="22282"/>
                    <a:pt x="495" y="22282"/>
                  </a:cubicBezTo>
                  <a:lnTo>
                    <a:pt x="21909" y="22282"/>
                  </a:lnTo>
                  <a:cubicBezTo>
                    <a:pt x="22233" y="22282"/>
                    <a:pt x="22442" y="21940"/>
                    <a:pt x="22299" y="21651"/>
                  </a:cubicBezTo>
                  <a:lnTo>
                    <a:pt x="17929" y="12918"/>
                  </a:lnTo>
                  <a:cubicBezTo>
                    <a:pt x="17616" y="12285"/>
                    <a:pt x="16968" y="11888"/>
                    <a:pt x="16265" y="11888"/>
                  </a:cubicBezTo>
                  <a:cubicBezTo>
                    <a:pt x="15558" y="11888"/>
                    <a:pt x="14910" y="12285"/>
                    <a:pt x="14597" y="12918"/>
                  </a:cubicBezTo>
                  <a:lnTo>
                    <a:pt x="14513" y="13082"/>
                  </a:lnTo>
                  <a:cubicBezTo>
                    <a:pt x="13789" y="11877"/>
                    <a:pt x="12483" y="11139"/>
                    <a:pt x="11077" y="11139"/>
                  </a:cubicBezTo>
                  <a:lnTo>
                    <a:pt x="10610" y="11139"/>
                  </a:lnTo>
                  <a:lnTo>
                    <a:pt x="9005" y="7166"/>
                  </a:lnTo>
                  <a:cubicBezTo>
                    <a:pt x="8883" y="6856"/>
                    <a:pt x="8636" y="6612"/>
                    <a:pt x="8326" y="6494"/>
                  </a:cubicBezTo>
                  <a:lnTo>
                    <a:pt x="8326" y="3830"/>
                  </a:lnTo>
                  <a:lnTo>
                    <a:pt x="12417" y="3830"/>
                  </a:lnTo>
                  <a:cubicBezTo>
                    <a:pt x="12804" y="3830"/>
                    <a:pt x="13002" y="3364"/>
                    <a:pt x="12731" y="3089"/>
                  </a:cubicBezTo>
                  <a:lnTo>
                    <a:pt x="11592" y="1915"/>
                  </a:lnTo>
                  <a:lnTo>
                    <a:pt x="12731" y="738"/>
                  </a:lnTo>
                  <a:cubicBezTo>
                    <a:pt x="13001" y="464"/>
                    <a:pt x="12805" y="0"/>
                    <a:pt x="12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5"/>
            <p:cNvSpPr/>
            <p:nvPr/>
          </p:nvSpPr>
          <p:spPr>
            <a:xfrm>
              <a:off x="6205489" y="4223770"/>
              <a:ext cx="18055" cy="1623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1" y="874"/>
                  </a:cubicBezTo>
                  <a:cubicBezTo>
                    <a:pt x="752" y="874"/>
                    <a:pt x="972" y="715"/>
                    <a:pt x="972" y="441"/>
                  </a:cubicBezTo>
                  <a:cubicBezTo>
                    <a:pt x="972" y="323"/>
                    <a:pt x="923" y="212"/>
                    <a:pt x="843" y="131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5"/>
            <p:cNvSpPr/>
            <p:nvPr/>
          </p:nvSpPr>
          <p:spPr>
            <a:xfrm>
              <a:off x="6104196" y="4139539"/>
              <a:ext cx="18073" cy="16255"/>
            </a:xfrm>
            <a:custGeom>
              <a:avLst/>
              <a:gdLst/>
              <a:ahLst/>
              <a:cxnLst/>
              <a:rect l="l" t="t" r="r" b="b"/>
              <a:pathLst>
                <a:path w="973" h="875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11" y="790"/>
                    <a:pt x="371" y="874"/>
                    <a:pt x="532" y="874"/>
                  </a:cubicBezTo>
                  <a:cubicBezTo>
                    <a:pt x="752" y="874"/>
                    <a:pt x="972" y="715"/>
                    <a:pt x="972" y="438"/>
                  </a:cubicBezTo>
                  <a:cubicBezTo>
                    <a:pt x="972" y="323"/>
                    <a:pt x="927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5"/>
            <p:cNvSpPr/>
            <p:nvPr/>
          </p:nvSpPr>
          <p:spPr>
            <a:xfrm>
              <a:off x="6205879" y="3976574"/>
              <a:ext cx="185583" cy="119435"/>
            </a:xfrm>
            <a:custGeom>
              <a:avLst/>
              <a:gdLst/>
              <a:ahLst/>
              <a:cxnLst/>
              <a:rect l="l" t="t" r="r" b="b"/>
              <a:pathLst>
                <a:path w="9991" h="6429" extrusionOk="0">
                  <a:moveTo>
                    <a:pt x="4788" y="859"/>
                  </a:moveTo>
                  <a:cubicBezTo>
                    <a:pt x="5990" y="859"/>
                    <a:pt x="7006" y="1770"/>
                    <a:pt x="7128" y="2974"/>
                  </a:cubicBezTo>
                  <a:cubicBezTo>
                    <a:pt x="7003" y="3051"/>
                    <a:pt x="6884" y="3141"/>
                    <a:pt x="6783" y="3246"/>
                  </a:cubicBezTo>
                  <a:cubicBezTo>
                    <a:pt x="6585" y="3441"/>
                    <a:pt x="6435" y="3681"/>
                    <a:pt x="6341" y="3942"/>
                  </a:cubicBezTo>
                  <a:cubicBezTo>
                    <a:pt x="6261" y="4172"/>
                    <a:pt x="6379" y="4419"/>
                    <a:pt x="6609" y="4499"/>
                  </a:cubicBezTo>
                  <a:cubicBezTo>
                    <a:pt x="6655" y="4517"/>
                    <a:pt x="6703" y="4524"/>
                    <a:pt x="6752" y="4524"/>
                  </a:cubicBezTo>
                  <a:cubicBezTo>
                    <a:pt x="6937" y="4524"/>
                    <a:pt x="7100" y="4405"/>
                    <a:pt x="7163" y="4231"/>
                  </a:cubicBezTo>
                  <a:cubicBezTo>
                    <a:pt x="7257" y="3966"/>
                    <a:pt x="7459" y="3754"/>
                    <a:pt x="7717" y="3646"/>
                  </a:cubicBezTo>
                  <a:lnTo>
                    <a:pt x="7724" y="3643"/>
                  </a:lnTo>
                  <a:cubicBezTo>
                    <a:pt x="7727" y="3643"/>
                    <a:pt x="7731" y="3639"/>
                    <a:pt x="7734" y="3639"/>
                  </a:cubicBezTo>
                  <a:cubicBezTo>
                    <a:pt x="7855" y="3591"/>
                    <a:pt x="7980" y="3568"/>
                    <a:pt x="8101" y="3568"/>
                  </a:cubicBezTo>
                  <a:cubicBezTo>
                    <a:pt x="8560" y="3568"/>
                    <a:pt x="8984" y="3889"/>
                    <a:pt x="9075" y="4374"/>
                  </a:cubicBezTo>
                  <a:cubicBezTo>
                    <a:pt x="9193" y="4987"/>
                    <a:pt x="8723" y="5554"/>
                    <a:pt x="8100" y="5554"/>
                  </a:cubicBezTo>
                  <a:lnTo>
                    <a:pt x="8100" y="5558"/>
                  </a:lnTo>
                  <a:lnTo>
                    <a:pt x="1947" y="5558"/>
                  </a:lnTo>
                  <a:cubicBezTo>
                    <a:pt x="1940" y="5558"/>
                    <a:pt x="1934" y="5558"/>
                    <a:pt x="1928" y="5558"/>
                  </a:cubicBezTo>
                  <a:cubicBezTo>
                    <a:pt x="1379" y="5558"/>
                    <a:pt x="930" y="5116"/>
                    <a:pt x="930" y="4565"/>
                  </a:cubicBezTo>
                  <a:cubicBezTo>
                    <a:pt x="930" y="4017"/>
                    <a:pt x="1376" y="3573"/>
                    <a:pt x="1922" y="3573"/>
                  </a:cubicBezTo>
                  <a:cubicBezTo>
                    <a:pt x="1930" y="3573"/>
                    <a:pt x="1938" y="3573"/>
                    <a:pt x="1947" y="3573"/>
                  </a:cubicBezTo>
                  <a:lnTo>
                    <a:pt x="1989" y="3573"/>
                  </a:lnTo>
                  <a:cubicBezTo>
                    <a:pt x="1993" y="3573"/>
                    <a:pt x="1997" y="3573"/>
                    <a:pt x="2002" y="3573"/>
                  </a:cubicBezTo>
                  <a:cubicBezTo>
                    <a:pt x="2240" y="3573"/>
                    <a:pt x="2438" y="3387"/>
                    <a:pt x="2441" y="3148"/>
                  </a:cubicBezTo>
                  <a:cubicBezTo>
                    <a:pt x="2476" y="1909"/>
                    <a:pt x="3465" y="909"/>
                    <a:pt x="4701" y="860"/>
                  </a:cubicBezTo>
                  <a:cubicBezTo>
                    <a:pt x="4730" y="859"/>
                    <a:pt x="4759" y="859"/>
                    <a:pt x="4788" y="859"/>
                  </a:cubicBezTo>
                  <a:close/>
                  <a:moveTo>
                    <a:pt x="4789" y="0"/>
                  </a:moveTo>
                  <a:cubicBezTo>
                    <a:pt x="4784" y="0"/>
                    <a:pt x="4779" y="0"/>
                    <a:pt x="4774" y="0"/>
                  </a:cubicBezTo>
                  <a:cubicBezTo>
                    <a:pt x="3190" y="7"/>
                    <a:pt x="1846" y="1167"/>
                    <a:pt x="1606" y="2734"/>
                  </a:cubicBezTo>
                  <a:cubicBezTo>
                    <a:pt x="658" y="2908"/>
                    <a:pt x="0" y="3775"/>
                    <a:pt x="87" y="4736"/>
                  </a:cubicBezTo>
                  <a:cubicBezTo>
                    <a:pt x="174" y="5693"/>
                    <a:pt x="982" y="6428"/>
                    <a:pt x="1947" y="6428"/>
                  </a:cubicBezTo>
                  <a:lnTo>
                    <a:pt x="8100" y="6428"/>
                  </a:lnTo>
                  <a:cubicBezTo>
                    <a:pt x="8108" y="6428"/>
                    <a:pt x="8117" y="6428"/>
                    <a:pt x="8125" y="6428"/>
                  </a:cubicBezTo>
                  <a:cubicBezTo>
                    <a:pt x="9151" y="6428"/>
                    <a:pt x="9990" y="5594"/>
                    <a:pt x="9990" y="4565"/>
                  </a:cubicBezTo>
                  <a:cubicBezTo>
                    <a:pt x="9990" y="3535"/>
                    <a:pt x="9155" y="2702"/>
                    <a:pt x="8131" y="2702"/>
                  </a:cubicBezTo>
                  <a:cubicBezTo>
                    <a:pt x="8121" y="2702"/>
                    <a:pt x="8110" y="2702"/>
                    <a:pt x="8100" y="2702"/>
                  </a:cubicBezTo>
                  <a:cubicBezTo>
                    <a:pt x="8054" y="2702"/>
                    <a:pt x="8013" y="2702"/>
                    <a:pt x="7967" y="2706"/>
                  </a:cubicBezTo>
                  <a:cubicBezTo>
                    <a:pt x="7714" y="1147"/>
                    <a:pt x="6367" y="0"/>
                    <a:pt x="4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01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</a:t>
            </a:r>
            <a:endParaRPr dirty="0"/>
          </a:p>
        </p:txBody>
      </p:sp>
      <p:pic>
        <p:nvPicPr>
          <p:cNvPr id="1406" name="Google Shape;1406;p101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01"/>
          <p:cNvSpPr/>
          <p:nvPr/>
        </p:nvSpPr>
        <p:spPr>
          <a:xfrm>
            <a:off x="2928507" y="763575"/>
            <a:ext cx="62718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430" name="Google Shape;1430;p10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10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10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11439B-1BE3-BEFA-0917-A1017CC3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44" y="952851"/>
            <a:ext cx="4117529" cy="3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02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-48585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02"/>
          <p:cNvSpPr/>
          <p:nvPr/>
        </p:nvSpPr>
        <p:spPr>
          <a:xfrm>
            <a:off x="-190162" y="763575"/>
            <a:ext cx="62556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7" name="Google Shape;1457;p102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</a:t>
            </a:r>
            <a:endParaRPr dirty="0"/>
          </a:p>
        </p:txBody>
      </p:sp>
      <p:grpSp>
        <p:nvGrpSpPr>
          <p:cNvPr id="1458" name="Google Shape;1458;p102"/>
          <p:cNvGrpSpPr/>
          <p:nvPr/>
        </p:nvGrpSpPr>
        <p:grpSpPr>
          <a:xfrm>
            <a:off x="90450" y="101275"/>
            <a:ext cx="4482680" cy="4935100"/>
            <a:chOff x="90450" y="101275"/>
            <a:chExt cx="4511100" cy="4935100"/>
          </a:xfrm>
        </p:grpSpPr>
        <p:cxnSp>
          <p:nvCxnSpPr>
            <p:cNvPr id="1459" name="Google Shape;1459;p102"/>
            <p:cNvCxnSpPr/>
            <p:nvPr/>
          </p:nvCxnSpPr>
          <p:spPr>
            <a:xfrm rot="10800000">
              <a:off x="102174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102"/>
            <p:cNvCxnSpPr/>
            <p:nvPr/>
          </p:nvCxnSpPr>
          <p:spPr>
            <a:xfrm rot="10800000">
              <a:off x="90450" y="5036375"/>
              <a:ext cx="4511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102"/>
            <p:cNvCxnSpPr/>
            <p:nvPr/>
          </p:nvCxnSpPr>
          <p:spPr>
            <a:xfrm rot="10800000">
              <a:off x="90450" y="101275"/>
              <a:ext cx="4511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5216AD-51E3-59B5-BE1F-1B30FF5D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5" y="870690"/>
            <a:ext cx="5346188" cy="34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106"/>
          <p:cNvPicPr preferRelativeResize="0"/>
          <p:nvPr/>
        </p:nvPicPr>
        <p:blipFill rotWithShape="1">
          <a:blip r:embed="rId3">
            <a:alphaModFix/>
          </a:blip>
          <a:srcRect l="8648" t="736" r="3732" b="-39605"/>
          <a:stretch/>
        </p:blipFill>
        <p:spPr>
          <a:xfrm>
            <a:off x="713200" y="299405"/>
            <a:ext cx="3858799" cy="43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06"/>
          <p:cNvSpPr/>
          <p:nvPr/>
        </p:nvSpPr>
        <p:spPr>
          <a:xfrm>
            <a:off x="-41524" y="2047288"/>
            <a:ext cx="9185524" cy="28526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69" name="Google Shape;1569;p106"/>
          <p:cNvGraphicFramePr/>
          <p:nvPr>
            <p:extLst>
              <p:ext uri="{D42A27DB-BD31-4B8C-83A1-F6EECF244321}">
                <p14:modId xmlns:p14="http://schemas.microsoft.com/office/powerpoint/2010/main" val="2681884615"/>
              </p:ext>
            </p:extLst>
          </p:nvPr>
        </p:nvGraphicFramePr>
        <p:xfrm>
          <a:off x="117599" y="2047288"/>
          <a:ext cx="8852580" cy="2852660"/>
        </p:xfrm>
        <a:graphic>
          <a:graphicData uri="http://schemas.openxmlformats.org/drawingml/2006/table">
            <a:tbl>
              <a:tblPr>
                <a:noFill/>
                <a:tableStyleId>{1E42964C-33A0-4421-900B-08BF8BDDE1E3}</a:tableStyleId>
              </a:tblPr>
              <a:tblGrid>
                <a:gridCol w="1770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3587261835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5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accuracy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 score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strengths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Limitations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Logistic regression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66%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Simple, interpretable, robust results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Slight confusion between neutral/neg</a:t>
                      </a:r>
                      <a:endParaRPr lang="en-GB"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Na</a:t>
                      </a:r>
                      <a:r>
                        <a:rPr lang="en-GB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ive</a:t>
                      </a: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bayes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Fast, work well with sparse data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Struggles with nuanced sentiment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822667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R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andom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forest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Captures complex patterns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Less interpretable, slower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N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eural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networks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Write here your items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Promising baseline with flexibility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Needs tuning, overfits easily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70" name="Google Shape;1570;p106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</a:t>
            </a:r>
            <a:endParaRPr dirty="0"/>
          </a:p>
        </p:txBody>
      </p:sp>
      <p:grpSp>
        <p:nvGrpSpPr>
          <p:cNvPr id="1571" name="Google Shape;1571;p106"/>
          <p:cNvGrpSpPr/>
          <p:nvPr/>
        </p:nvGrpSpPr>
        <p:grpSpPr>
          <a:xfrm rot="-5400000" flipH="1">
            <a:off x="3137717" y="-996694"/>
            <a:ext cx="2876652" cy="8940624"/>
            <a:chOff x="3583872" y="96803"/>
            <a:chExt cx="5460614" cy="4939571"/>
          </a:xfrm>
        </p:grpSpPr>
        <p:cxnSp>
          <p:nvCxnSpPr>
            <p:cNvPr id="1572" name="Google Shape;1572;p10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106"/>
            <p:cNvCxnSpPr>
              <a:cxnSpLocks/>
            </p:cNvCxnSpPr>
            <p:nvPr/>
          </p:nvCxnSpPr>
          <p:spPr>
            <a:xfrm rot="16200000" flipH="1">
              <a:off x="6311947" y="2303836"/>
              <a:ext cx="4467" cy="54606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106"/>
            <p:cNvCxnSpPr>
              <a:cxnSpLocks/>
            </p:cNvCxnSpPr>
            <p:nvPr/>
          </p:nvCxnSpPr>
          <p:spPr>
            <a:xfrm rot="16200000" flipH="1">
              <a:off x="6314178" y="-2633503"/>
              <a:ext cx="1" cy="546061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58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6"/>
          <p:cNvSpPr txBox="1">
            <a:spLocks noGrp="1"/>
          </p:cNvSpPr>
          <p:nvPr>
            <p:ph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68%</a:t>
            </a:r>
            <a:endParaRPr dirty="0"/>
          </a:p>
        </p:txBody>
      </p:sp>
      <p:sp>
        <p:nvSpPr>
          <p:cNvPr id="702" name="Google Shape;702;p76"/>
          <p:cNvSpPr txBox="1">
            <a:spLocks noGrp="1"/>
          </p:cNvSpPr>
          <p:nvPr>
            <p:ph type="title" idx="2"/>
          </p:nvPr>
        </p:nvSpPr>
        <p:spPr>
          <a:xfrm>
            <a:off x="1375658" y="2871475"/>
            <a:ext cx="660308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BEST MODEL: Logistic regression</a:t>
            </a:r>
            <a:endParaRPr dirty="0"/>
          </a:p>
        </p:txBody>
      </p:sp>
      <p:pic>
        <p:nvPicPr>
          <p:cNvPr id="703" name="Google Shape;703;p76"/>
          <p:cNvPicPr preferRelativeResize="0"/>
          <p:nvPr/>
        </p:nvPicPr>
        <p:blipFill rotWithShape="1">
          <a:blip r:embed="rId3">
            <a:alphaModFix/>
          </a:blip>
          <a:srcRect t="36475" b="36478"/>
          <a:stretch/>
        </p:blipFill>
        <p:spPr>
          <a:xfrm>
            <a:off x="-128450" y="3981118"/>
            <a:ext cx="9281098" cy="1411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76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705" name="Google Shape;705;p76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76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76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55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304" y="-26025"/>
            <a:ext cx="5169525" cy="51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>
            <a:spLocks noGrp="1"/>
          </p:cNvSpPr>
          <p:nvPr>
            <p:ph type="subTitle" idx="1"/>
          </p:nvPr>
        </p:nvSpPr>
        <p:spPr>
          <a:xfrm>
            <a:off x="1617018" y="1359267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86" name="Google Shape;786;p82"/>
          <p:cNvSpPr txBox="1">
            <a:spLocks noGrp="1"/>
          </p:cNvSpPr>
          <p:nvPr>
            <p:ph type="subTitle" idx="2"/>
          </p:nvPr>
        </p:nvSpPr>
        <p:spPr>
          <a:xfrm>
            <a:off x="1617018" y="1622133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Tweets often have sarcasm, slang or ambiguous tone</a:t>
            </a:r>
            <a:endParaRPr dirty="0"/>
          </a:p>
        </p:txBody>
      </p:sp>
      <p:sp>
        <p:nvSpPr>
          <p:cNvPr id="789" name="Google Shape;789;p82"/>
          <p:cNvSpPr txBox="1">
            <a:spLocks noGrp="1"/>
          </p:cNvSpPr>
          <p:nvPr>
            <p:ph type="subTitle" idx="5"/>
          </p:nvPr>
        </p:nvSpPr>
        <p:spPr>
          <a:xfrm>
            <a:off x="1617018" y="271081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90" name="Google Shape;790;p82"/>
          <p:cNvSpPr txBox="1">
            <a:spLocks noGrp="1"/>
          </p:cNvSpPr>
          <p:nvPr>
            <p:ph type="subTitle" idx="6"/>
          </p:nvPr>
        </p:nvSpPr>
        <p:spPr>
          <a:xfrm>
            <a:off x="1617018" y="2974284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Neutral vs. Negative often get confused</a:t>
            </a:r>
          </a:p>
        </p:txBody>
      </p:sp>
      <p:sp>
        <p:nvSpPr>
          <p:cNvPr id="791" name="Google Shape;791;p82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917800" y="139481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2"/>
          <p:cNvSpPr/>
          <p:nvPr/>
        </p:nvSpPr>
        <p:spPr>
          <a:xfrm>
            <a:off x="917800" y="271081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2"/>
          <p:cNvSpPr/>
          <p:nvPr/>
        </p:nvSpPr>
        <p:spPr>
          <a:xfrm>
            <a:off x="1219093" y="1584281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2"/>
          <p:cNvSpPr/>
          <p:nvPr/>
        </p:nvSpPr>
        <p:spPr>
          <a:xfrm>
            <a:off x="1239077" y="1820390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1251857" y="2998820"/>
            <a:ext cx="15084" cy="13567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0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2"/>
          <p:cNvSpPr/>
          <p:nvPr/>
        </p:nvSpPr>
        <p:spPr>
          <a:xfrm>
            <a:off x="1094905" y="2847992"/>
            <a:ext cx="15053" cy="13567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1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0;p82">
            <a:extLst>
              <a:ext uri="{FF2B5EF4-FFF2-40B4-BE49-F238E27FC236}">
                <a16:creationId xmlns:a16="http://schemas.microsoft.com/office/drawing/2014/main" id="{539FFE2C-26C5-44E2-0612-3D1DEB148E22}"/>
              </a:ext>
            </a:extLst>
          </p:cNvPr>
          <p:cNvSpPr/>
          <p:nvPr/>
        </p:nvSpPr>
        <p:spPr>
          <a:xfrm>
            <a:off x="1007700" y="1487013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00;p82">
            <a:extLst>
              <a:ext uri="{FF2B5EF4-FFF2-40B4-BE49-F238E27FC236}">
                <a16:creationId xmlns:a16="http://schemas.microsoft.com/office/drawing/2014/main" id="{979FFB9D-23FA-963D-1B3B-61FBF0CCFD7A}"/>
              </a:ext>
            </a:extLst>
          </p:cNvPr>
          <p:cNvSpPr/>
          <p:nvPr/>
        </p:nvSpPr>
        <p:spPr>
          <a:xfrm>
            <a:off x="995076" y="2777120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6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211</Words>
  <Application>Microsoft Office PowerPoint</Application>
  <PresentationFormat>On-screen Show (16:9)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 Slab Light</vt:lpstr>
      <vt:lpstr>Overpass Light</vt:lpstr>
      <vt:lpstr>Overpass</vt:lpstr>
      <vt:lpstr>Bebas Neue</vt:lpstr>
      <vt:lpstr>Fira Sans Extra Condensed Medium</vt:lpstr>
      <vt:lpstr>Arial</vt:lpstr>
      <vt:lpstr>Minimal Marketing by Slidesgo XL</vt:lpstr>
      <vt:lpstr>Twitter Sentiment Classification: apple vs google Products</vt:lpstr>
      <vt:lpstr>group 6</vt:lpstr>
      <vt:lpstr>The problem</vt:lpstr>
      <vt:lpstr>What we did</vt:lpstr>
      <vt:lpstr>DATA insight</vt:lpstr>
      <vt:lpstr>DATA Insight</vt:lpstr>
      <vt:lpstr>modelling</vt:lpstr>
      <vt:lpstr>68%</vt:lpstr>
      <vt:lpstr>Challenges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Classification: apple vs google Products</dc:title>
  <cp:lastModifiedBy>Admin</cp:lastModifiedBy>
  <cp:revision>5</cp:revision>
  <dcterms:modified xsi:type="dcterms:W3CDTF">2025-06-22T12:06:34Z</dcterms:modified>
</cp:coreProperties>
</file>